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1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C9303-36EC-4A09-83C4-2363D5F6E087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54333F-2EE2-499A-8EBE-B664A59049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904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4333F-2EE2-499A-8EBE-B664A590498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864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93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453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203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97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898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907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445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327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51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4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122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2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23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63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26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478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  <p:sldLayoutId id="2147483874" r:id="rId13"/>
    <p:sldLayoutId id="2147483875" r:id="rId14"/>
    <p:sldLayoutId id="2147483876" r:id="rId15"/>
    <p:sldLayoutId id="214748387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8F242FD-FDDE-37DD-6AA6-BCE96A6FD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60" y="504417"/>
            <a:ext cx="2962301" cy="998213"/>
          </a:xfrm>
        </p:spPr>
        <p:txBody>
          <a:bodyPr>
            <a:normAutofit/>
          </a:bodyPr>
          <a:lstStyle/>
          <a:p>
            <a:r>
              <a:rPr lang="en-US" sz="4800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DATA SET</a:t>
            </a:r>
            <a:endParaRPr lang="en-IN" sz="4800" b="1" dirty="0">
              <a:ln w="13462">
                <a:solidFill>
                  <a:schemeClr val="bg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75D9F26-974A-A243-98CD-956F84CAFF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2" t="32950" r="64224" b="42529"/>
          <a:stretch>
            <a:fillRect/>
          </a:stretch>
        </p:blipFill>
        <p:spPr>
          <a:xfrm>
            <a:off x="5112773" y="504417"/>
            <a:ext cx="6860622" cy="2881101"/>
          </a:xfrm>
          <a:prstGeom prst="rect">
            <a:avLst/>
          </a:prstGeom>
        </p:spPr>
      </p:pic>
      <p:pic>
        <p:nvPicPr>
          <p:cNvPr id="25" name="Picture 2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CBF0722-A949-6D59-2557-73B243B96E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7" t="32644" r="67330" b="34406"/>
          <a:stretch>
            <a:fillRect/>
          </a:stretch>
        </p:blipFill>
        <p:spPr>
          <a:xfrm>
            <a:off x="304238" y="3499917"/>
            <a:ext cx="6017904" cy="319517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41E30C8-1853-6EB1-FB66-1AA04C251F26}"/>
              </a:ext>
            </a:extLst>
          </p:cNvPr>
          <p:cNvSpPr txBox="1"/>
          <p:nvPr/>
        </p:nvSpPr>
        <p:spPr>
          <a:xfrm>
            <a:off x="5041049" y="162909"/>
            <a:ext cx="28276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Table Name: sales</a:t>
            </a:r>
            <a:endParaRPr lang="en-IN" sz="2000" dirty="0">
              <a:highlight>
                <a:srgbClr val="FFFF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3D43FE5-232B-ADC6-D44B-204BE54AA003}"/>
              </a:ext>
            </a:extLst>
          </p:cNvPr>
          <p:cNvSpPr txBox="1"/>
          <p:nvPr/>
        </p:nvSpPr>
        <p:spPr>
          <a:xfrm>
            <a:off x="205918" y="3138364"/>
            <a:ext cx="3264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</a:rPr>
              <a:t>Table Name: customer</a:t>
            </a:r>
            <a:endParaRPr lang="en-IN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13883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AFB4DF-BC32-CB22-A103-7AAECBAD9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D42A41-D27F-3FE1-87D9-F9EF74A7B511}"/>
              </a:ext>
            </a:extLst>
          </p:cNvPr>
          <p:cNvSpPr txBox="1">
            <a:spLocks/>
          </p:cNvSpPr>
          <p:nvPr/>
        </p:nvSpPr>
        <p:spPr>
          <a:xfrm>
            <a:off x="2611525" y="2450451"/>
            <a:ext cx="6968950" cy="22493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88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j-ea"/>
                <a:cs typeface="+mj-cs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451611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326E8E-8BD2-518C-059E-A628EFC7F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828" y="270149"/>
            <a:ext cx="3503076" cy="762238"/>
          </a:xfrm>
        </p:spPr>
        <p:txBody>
          <a:bodyPr/>
          <a:lstStyle/>
          <a:p>
            <a:r>
              <a:rPr lang="en-IN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SQL TASK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B77C2B-A162-2548-62F0-E8A917F92A51}"/>
              </a:ext>
            </a:extLst>
          </p:cNvPr>
          <p:cNvSpPr txBox="1"/>
          <p:nvPr/>
        </p:nvSpPr>
        <p:spPr>
          <a:xfrm>
            <a:off x="245806" y="137238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1.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Write a query to find total sales per city.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E40BAA-59A7-317C-67EB-30D75F57EAAE}"/>
              </a:ext>
            </a:extLst>
          </p:cNvPr>
          <p:cNvSpPr txBox="1"/>
          <p:nvPr/>
        </p:nvSpPr>
        <p:spPr>
          <a:xfrm>
            <a:off x="6164826" y="3940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 Find the top 3 customers by total sales amount.</a:t>
            </a:r>
            <a:endParaRPr lang="en-IN" dirty="0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E78B061-CBED-3807-4F10-EEFEC1A86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7" t="14237" r="53579" b="46895"/>
          <a:stretch>
            <a:fillRect/>
          </a:stretch>
        </p:blipFill>
        <p:spPr>
          <a:xfrm>
            <a:off x="245806" y="2081717"/>
            <a:ext cx="4837471" cy="3546515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6D1AD3A-E962-C138-96FF-907E1167E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5" t="17204" r="54113" b="52689"/>
          <a:stretch>
            <a:fillRect/>
          </a:stretch>
        </p:blipFill>
        <p:spPr>
          <a:xfrm>
            <a:off x="6341806" y="882239"/>
            <a:ext cx="5053780" cy="28225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494DCE-F02C-D57D-A93F-4AB89469DAAE}"/>
              </a:ext>
            </a:extLst>
          </p:cNvPr>
          <p:cNvSpPr txBox="1"/>
          <p:nvPr/>
        </p:nvSpPr>
        <p:spPr>
          <a:xfrm>
            <a:off x="5515897" y="3854975"/>
            <a:ext cx="6430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 Display monthly sales (sum of Amount grouped by month).</a:t>
            </a:r>
            <a:endParaRPr lang="en-IN" dirty="0"/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725C64-95C3-01F8-0542-688510F500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7" t="18977" r="48871" b="53097"/>
          <a:stretch>
            <a:fillRect/>
          </a:stretch>
        </p:blipFill>
        <p:spPr>
          <a:xfrm>
            <a:off x="5771534" y="4293131"/>
            <a:ext cx="5888272" cy="245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98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276400-6EBB-E0AC-5BFB-3A976A217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433D56-D3A8-EE01-AA18-050B7C1FEE75}"/>
              </a:ext>
            </a:extLst>
          </p:cNvPr>
          <p:cNvSpPr txBox="1"/>
          <p:nvPr/>
        </p:nvSpPr>
        <p:spPr>
          <a:xfrm>
            <a:off x="-363793" y="1366854"/>
            <a:ext cx="8701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rtl="0" fontAlgn="base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4. Write a query to find customers who haven’t made any purchase.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B85AC-FCAF-6FA8-B8FC-97181B59A4E1}"/>
              </a:ext>
            </a:extLst>
          </p:cNvPr>
          <p:cNvSpPr txBox="1"/>
          <p:nvPr/>
        </p:nvSpPr>
        <p:spPr>
          <a:xfrm>
            <a:off x="6210422" y="2936304"/>
            <a:ext cx="6272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rtl="0" fontAlgn="base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5. Find the average age of customers per city.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BECBCE2-59A8-200B-55DE-CCDAF94E9B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1" t="17583" r="59863" b="50000"/>
          <a:stretch>
            <a:fillRect/>
          </a:stretch>
        </p:blipFill>
        <p:spPr>
          <a:xfrm>
            <a:off x="7596554" y="3552364"/>
            <a:ext cx="4348985" cy="3113959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8377A56-7BCE-B254-A61F-8D6F9A7969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8" t="17875" r="50000" b="50000"/>
          <a:stretch>
            <a:fillRect/>
          </a:stretch>
        </p:blipFill>
        <p:spPr>
          <a:xfrm>
            <a:off x="837429" y="2136225"/>
            <a:ext cx="6102457" cy="3113959"/>
          </a:xfrm>
          <a:prstGeom prst="rect">
            <a:avLst/>
          </a:prstGeo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971B6FA2-AB8C-9037-1560-2C1DFFE94ABE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SQL TASK</a:t>
            </a:r>
          </a:p>
        </p:txBody>
      </p:sp>
    </p:spTree>
    <p:extLst>
      <p:ext uri="{BB962C8B-B14F-4D97-AF65-F5344CB8AC3E}">
        <p14:creationId xmlns:p14="http://schemas.microsoft.com/office/powerpoint/2010/main" val="727753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D6348C-C96F-BDB3-8F97-4FD3771B5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053577-F0DE-42CE-D226-B17EE6683FC8}"/>
              </a:ext>
            </a:extLst>
          </p:cNvPr>
          <p:cNvSpPr txBox="1"/>
          <p:nvPr/>
        </p:nvSpPr>
        <p:spPr>
          <a:xfrm>
            <a:off x="707922" y="24795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</a:rPr>
              <a:t>EXCEL TASK</a:t>
            </a:r>
            <a:endParaRPr lang="en-IN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9FD68D-225F-AE39-7792-4F32A2E7EF1F}"/>
              </a:ext>
            </a:extLst>
          </p:cNvPr>
          <p:cNvSpPr txBox="1"/>
          <p:nvPr/>
        </p:nvSpPr>
        <p:spPr>
          <a:xfrm>
            <a:off x="206477" y="1172411"/>
            <a:ext cx="77478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Import SQL query results into Excel (Result of 1st SQL Question).</a:t>
            </a:r>
          </a:p>
          <a:p>
            <a:endParaRPr lang="en-US" sz="16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3.  Use conditional formatting to highlight top 3 performing cities      from  the 1st question's result set “Total Sales per City”.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78EEB7-7934-A5F6-3093-0309D80BD798}"/>
              </a:ext>
            </a:extLst>
          </p:cNvPr>
          <p:cNvSpPr txBox="1"/>
          <p:nvPr/>
        </p:nvSpPr>
        <p:spPr>
          <a:xfrm>
            <a:off x="127818" y="2650867"/>
            <a:ext cx="70300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 Create a pivot table to show total sales per product.</a:t>
            </a:r>
          </a:p>
          <a:p>
            <a:r>
              <a:rPr lang="en-IN" b="1" dirty="0"/>
              <a:t>Bonus Challenges 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Add a slicer in Excel to filter the dashboard by City or Product. (Additional to 2nd Excel Question)</a:t>
            </a:r>
            <a:endParaRPr lang="en-IN" dirty="0"/>
          </a:p>
          <a:p>
            <a:endParaRPr lang="en-IN" dirty="0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C70FD71-2D98-DF25-7007-2A652DB2E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36" r="82500" b="59275"/>
          <a:stretch>
            <a:fillRect/>
          </a:stretch>
        </p:blipFill>
        <p:spPr>
          <a:xfrm>
            <a:off x="7433187" y="1142254"/>
            <a:ext cx="4552336" cy="2286746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A970D7D-793E-D70E-716C-F61C895A75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93" r="66774" b="41218"/>
          <a:stretch>
            <a:fillRect/>
          </a:stretch>
        </p:blipFill>
        <p:spPr>
          <a:xfrm>
            <a:off x="350546" y="3694417"/>
            <a:ext cx="5745454" cy="303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1602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33A976-E66D-A12B-A570-8C2B9195E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29D024-11A4-7D78-22A7-47C39A7987DE}"/>
              </a:ext>
            </a:extLst>
          </p:cNvPr>
          <p:cNvSpPr txBox="1"/>
          <p:nvPr/>
        </p:nvSpPr>
        <p:spPr>
          <a:xfrm>
            <a:off x="707922" y="24795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/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EXCEL TASK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3F8C0F-4489-6D0F-E50D-5597C0FF088E}"/>
              </a:ext>
            </a:extLst>
          </p:cNvPr>
          <p:cNvSpPr txBox="1"/>
          <p:nvPr/>
        </p:nvSpPr>
        <p:spPr>
          <a:xfrm>
            <a:off x="-717753" y="1032783"/>
            <a:ext cx="53290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rtl="0" fontAlgn="base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4. Build a dashboard showing: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8E319D-F154-10F2-7D8D-36F7CB71E85E}"/>
              </a:ext>
            </a:extLst>
          </p:cNvPr>
          <p:cNvSpPr txBox="1"/>
          <p:nvPr/>
        </p:nvSpPr>
        <p:spPr>
          <a:xfrm>
            <a:off x="3293806" y="103278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Total Revenue</a:t>
            </a:r>
          </a:p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Number of Unique Customers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E73BB0-0811-B9D5-F152-7E5F0873EFBE}"/>
              </a:ext>
            </a:extLst>
          </p:cNvPr>
          <p:cNvSpPr txBox="1"/>
          <p:nvPr/>
        </p:nvSpPr>
        <p:spPr>
          <a:xfrm>
            <a:off x="6931742" y="1032332"/>
            <a:ext cx="63860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Average Sale per Customer</a:t>
            </a:r>
          </a:p>
          <a:p>
            <a:pPr marL="742950" lvl="1" indent="-285750" rtl="0" fontAlgn="base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Monthly Sales (Line Chart)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E09015-57EE-570A-46AC-04952AC56189}"/>
              </a:ext>
            </a:extLst>
          </p:cNvPr>
          <p:cNvSpPr txBox="1"/>
          <p:nvPr/>
        </p:nvSpPr>
        <p:spPr>
          <a:xfrm>
            <a:off x="3755922" y="1632497"/>
            <a:ext cx="701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Visualize the top 5 products in a bar chart.</a:t>
            </a:r>
            <a:endParaRPr lang="en-IN" dirty="0"/>
          </a:p>
        </p:txBody>
      </p:sp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349C5C-BB7D-D2E9-9C9D-39232F3D2D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78" b="7813"/>
          <a:stretch>
            <a:fillRect/>
          </a:stretch>
        </p:blipFill>
        <p:spPr>
          <a:xfrm>
            <a:off x="226142" y="2123769"/>
            <a:ext cx="11759381" cy="457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3490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19D4BA-48D7-465B-BFB9-DA3F8F0DC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E0637A21-6F26-8269-8FD0-1ABC34A52883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j-ea"/>
                <a:cs typeface="+mj-cs"/>
              </a:rPr>
              <a:t>SUMMARY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7146D8-2EEF-385D-A00A-7BB60A012474}"/>
              </a:ext>
            </a:extLst>
          </p:cNvPr>
          <p:cNvSpPr txBox="1"/>
          <p:nvPr/>
        </p:nvSpPr>
        <p:spPr>
          <a:xfrm>
            <a:off x="324463" y="1037303"/>
            <a:ext cx="94782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Objective: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Analyze sales and customer data to identify key trends and actionable insights.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42F9E0-86E3-A306-665C-315343D374F6}"/>
              </a:ext>
            </a:extLst>
          </p:cNvPr>
          <p:cNvSpPr txBox="1"/>
          <p:nvPr/>
        </p:nvSpPr>
        <p:spPr>
          <a:xfrm>
            <a:off x="324463" y="1763126"/>
            <a:ext cx="1077615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Key Insights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Top Performing Cities: Mumbai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has the highest 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41%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of total sales.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Best-Selling Products: Jeans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have highest among all the products, while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has least sales.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Customer Demographics: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Majority of purchases come from customers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aged 25–35.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Seasonality or Trends: September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month has more sales as compared to other months.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B1140C-09C9-58BD-D376-32221ED6B31C}"/>
              </a:ext>
            </a:extLst>
          </p:cNvPr>
          <p:cNvSpPr txBox="1"/>
          <p:nvPr/>
        </p:nvSpPr>
        <p:spPr>
          <a:xfrm>
            <a:off x="324463" y="3617546"/>
            <a:ext cx="1004856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Recommendations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Focus marketing in high-performing cities like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Mumbai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Delhi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to maximize revenue growth. 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Consider promotions or utilize discount campaigns for underperforming products. 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Focus marketing efforts among high-value customer demographics. 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Plan inventory based on monthly demand trends.</a:t>
            </a:r>
          </a:p>
        </p:txBody>
      </p:sp>
    </p:spTree>
    <p:extLst>
      <p:ext uri="{BB962C8B-B14F-4D97-AF65-F5344CB8AC3E}">
        <p14:creationId xmlns:p14="http://schemas.microsoft.com/office/powerpoint/2010/main" val="1244534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14AD0D-7EEB-EB74-ED48-39E464A0B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2D0EC112-685C-EAF2-C59D-890AD8F98837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b="1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latin typeface="Century Gothic" panose="020B0502020202020204"/>
              </a:rPr>
              <a:t>Power BI </a:t>
            </a:r>
            <a:endParaRPr kumimoji="0" lang="en-IN" sz="3600" b="1" i="0" u="none" strike="noStrike" kern="1200" cap="none" spc="0" normalizeH="0" baseline="0" noProof="0" dirty="0">
              <a:ln w="13462">
                <a:solidFill>
                  <a:prstClr val="white"/>
                </a:solidFill>
                <a:prstDash val="solid"/>
              </a:ln>
              <a:solidFill>
                <a:prstClr val="black">
                  <a:lumMod val="85000"/>
                  <a:lumOff val="15000"/>
                </a:prstClr>
              </a:solidFill>
              <a:effectLst>
                <a:outerShdw dist="38100" dir="2700000" algn="bl" rotWithShape="0">
                  <a:srgbClr val="92AA4C"/>
                </a:outerShdw>
              </a:effectLst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A4B3F-36A9-4E81-2997-EB191D570554}"/>
              </a:ext>
            </a:extLst>
          </p:cNvPr>
          <p:cNvSpPr txBox="1"/>
          <p:nvPr/>
        </p:nvSpPr>
        <p:spPr>
          <a:xfrm>
            <a:off x="-108157" y="2469196"/>
            <a:ext cx="112677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rtl="0" fontAlgn="base">
              <a:spcAft>
                <a:spcPts val="10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Combination of employee show the highest voluntary-attrition rates.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25D14C-C8AF-E629-32A7-DB19387371D3}"/>
              </a:ext>
            </a:extLst>
          </p:cNvPr>
          <p:cNvSpPr txBox="1"/>
          <p:nvPr/>
        </p:nvSpPr>
        <p:spPr>
          <a:xfrm>
            <a:off x="386977" y="1653967"/>
            <a:ext cx="35986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Job Role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- Sales Representative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Department - Sales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Job Level - 1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82822F-13C0-F537-29C0-CD1FF11C9DAE}"/>
              </a:ext>
            </a:extLst>
          </p:cNvPr>
          <p:cNvSpPr txBox="1"/>
          <p:nvPr/>
        </p:nvSpPr>
        <p:spPr>
          <a:xfrm>
            <a:off x="386977" y="1284635"/>
            <a:ext cx="6150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Key Insights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C305E2-E26B-6A62-9DE5-64AB45EFED76}"/>
              </a:ext>
            </a:extLst>
          </p:cNvPr>
          <p:cNvSpPr txBox="1"/>
          <p:nvPr/>
        </p:nvSpPr>
        <p:spPr>
          <a:xfrm>
            <a:off x="312173" y="3007426"/>
            <a:ext cx="9716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Customer Demographics: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Majority of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age below 30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has more impact on attrition with 52%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IN" dirty="0"/>
          </a:p>
        </p:txBody>
      </p:sp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B1ABBA4-72F1-3EF1-AE66-00E0544EF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4" t="44874" r="69678" b="12115"/>
          <a:stretch>
            <a:fillRect/>
          </a:stretch>
        </p:blipFill>
        <p:spPr>
          <a:xfrm>
            <a:off x="7620000" y="155941"/>
            <a:ext cx="2979175" cy="276703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06C8BE4-3FE3-DD4A-ACE0-84A528776453}"/>
              </a:ext>
            </a:extLst>
          </p:cNvPr>
          <p:cNvSpPr txBox="1"/>
          <p:nvPr/>
        </p:nvSpPr>
        <p:spPr>
          <a:xfrm>
            <a:off x="312172" y="3738206"/>
            <a:ext cx="8359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Attrition rates spike among employees who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travel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frequently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regularly work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Overtime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C9176DD-DC3A-DFA4-4008-DD2265CD9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90" t="19928" r="32178" b="44260"/>
          <a:stretch>
            <a:fillRect/>
          </a:stretch>
        </p:blipFill>
        <p:spPr>
          <a:xfrm>
            <a:off x="7220394" y="4149213"/>
            <a:ext cx="4283348" cy="245597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D57CF79-B22E-0925-C740-DCEA689E0386}"/>
              </a:ext>
            </a:extLst>
          </p:cNvPr>
          <p:cNvSpPr txBox="1"/>
          <p:nvPr/>
        </p:nvSpPr>
        <p:spPr>
          <a:xfrm>
            <a:off x="-108157" y="4571530"/>
            <a:ext cx="61500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rtl="0" fontAlgn="base">
              <a:spcAft>
                <a:spcPts val="100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For similar Job Roles and Job Levels, Monthly Income and Percent Salary Hike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doesn't have a specific difference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by Gender or Marital Status.</a:t>
            </a:r>
          </a:p>
        </p:txBody>
      </p:sp>
    </p:spTree>
    <p:extLst>
      <p:ext uri="{BB962C8B-B14F-4D97-AF65-F5344CB8AC3E}">
        <p14:creationId xmlns:p14="http://schemas.microsoft.com/office/powerpoint/2010/main" val="1998201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815470-4719-82F2-25B5-CE1204E90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321AB1A8-DB8A-2EC2-2CEB-6070DFC65A13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j-ea"/>
                <a:cs typeface="+mj-cs"/>
              </a:rPr>
              <a:t>Power BI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90D82B-F431-2E79-8843-6670EA3190D2}"/>
              </a:ext>
            </a:extLst>
          </p:cNvPr>
          <p:cNvSpPr txBox="1"/>
          <p:nvPr/>
        </p:nvSpPr>
        <p:spPr>
          <a:xfrm>
            <a:off x="386977" y="1284635"/>
            <a:ext cx="61500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Key Insights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0FAC40-6A1A-5987-AAAB-7A851494CFF4}"/>
              </a:ext>
            </a:extLst>
          </p:cNvPr>
          <p:cNvSpPr txBox="1"/>
          <p:nvPr/>
        </p:nvSpPr>
        <p:spPr>
          <a:xfrm>
            <a:off x="386977" y="1743983"/>
            <a:ext cx="6252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Employees 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more Total Working Years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earn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higher Monthly Income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3B5A9C-72F5-CE4C-5329-137E110548BA}"/>
              </a:ext>
            </a:extLst>
          </p:cNvPr>
          <p:cNvSpPr txBox="1"/>
          <p:nvPr/>
        </p:nvSpPr>
        <p:spPr>
          <a:xfrm>
            <a:off x="-1" y="2675674"/>
            <a:ext cx="643029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fontAlgn="base">
              <a:spcAft>
                <a:spcPts val="1000"/>
              </a:spcAft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Human Resources, Research &amp; Development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departments show </a:t>
            </a:r>
            <a:r>
              <a:rPr lang="en-US" b="1" dirty="0"/>
              <a:t>balanced outcomes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manage to keep both high Work-Life Balance and low attrition simultaneously.</a:t>
            </a:r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BA296D-1580-76AA-30D6-B3B03D972A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3" t="20072" r="52500" b="46093"/>
          <a:stretch>
            <a:fillRect/>
          </a:stretch>
        </p:blipFill>
        <p:spPr>
          <a:xfrm>
            <a:off x="6507803" y="275064"/>
            <a:ext cx="5477720" cy="2760135"/>
          </a:xfrm>
          <a:prstGeom prst="rect">
            <a:avLst/>
          </a:prstGeom>
        </p:spPr>
      </p:pic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BC53ECE-92F0-16A6-744A-E96ED54D5B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0" t="49752" r="59194" b="20430"/>
          <a:stretch>
            <a:fillRect/>
          </a:stretch>
        </p:blipFill>
        <p:spPr>
          <a:xfrm>
            <a:off x="5919019" y="3859233"/>
            <a:ext cx="5555226" cy="243746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FE63541-4038-C8CE-0D87-D0D91E1FDB1A}"/>
              </a:ext>
            </a:extLst>
          </p:cNvPr>
          <p:cNvSpPr txBox="1"/>
          <p:nvPr/>
        </p:nvSpPr>
        <p:spPr>
          <a:xfrm>
            <a:off x="386977" y="4440019"/>
            <a:ext cx="54765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Lower Job Levels (1–2)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has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faster promotion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compared to Job Levels 4–5.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766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99FFCC"/>
            </a:gs>
            <a:gs pos="4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AC0E78-611F-23DB-DD27-B4C602B20D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3D26F9AC-8DC8-E0D6-8BE9-44C716FF8506}"/>
              </a:ext>
            </a:extLst>
          </p:cNvPr>
          <p:cNvSpPr txBox="1">
            <a:spLocks/>
          </p:cNvSpPr>
          <p:nvPr/>
        </p:nvSpPr>
        <p:spPr>
          <a:xfrm>
            <a:off x="434741" y="275065"/>
            <a:ext cx="3503076" cy="762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600" b="1" i="0" u="none" strike="noStrike" kern="1200" cap="none" spc="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92AA4C"/>
                  </a:outerShdw>
                </a:effectLst>
                <a:uLnTx/>
                <a:uFillTx/>
                <a:latin typeface="Century Gothic" panose="020B0502020202020204"/>
                <a:ea typeface="+mj-ea"/>
                <a:cs typeface="+mj-cs"/>
              </a:rPr>
              <a:t>Power BI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50205A-9FCA-79F2-CA40-CB1136471DA0}"/>
              </a:ext>
            </a:extLst>
          </p:cNvPr>
          <p:cNvSpPr txBox="1"/>
          <p:nvPr/>
        </p:nvSpPr>
        <p:spPr>
          <a:xfrm>
            <a:off x="434741" y="13688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Recommendations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8792F-DBE5-D62F-3BFC-72E7A73466A5}"/>
              </a:ext>
            </a:extLst>
          </p:cNvPr>
          <p:cNvSpPr txBox="1"/>
          <p:nvPr/>
        </p:nvSpPr>
        <p:spPr>
          <a:xfrm>
            <a:off x="444572" y="1859596"/>
            <a:ext cx="104495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Support New Employees in Sales 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Sales Executives at level 1 leave the most. </a:t>
            </a:r>
          </a:p>
          <a:p>
            <a:pPr>
              <a:buNone/>
            </a:pPr>
            <a:r>
              <a:rPr lang="en-US" dirty="0"/>
              <a:t>Give them better training and growth paths.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381175-3A11-E90E-D061-F71085A9E980}"/>
              </a:ext>
            </a:extLst>
          </p:cNvPr>
          <p:cNvSpPr txBox="1"/>
          <p:nvPr/>
        </p:nvSpPr>
        <p:spPr>
          <a:xfrm>
            <a:off x="434741" y="2505927"/>
            <a:ext cx="8622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Reduce Overtime &amp; Travel Stress: </a:t>
            </a:r>
            <a:r>
              <a:rPr lang="en-US" dirty="0"/>
              <a:t>Offer flexible work hours and travel breaks.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369686-B79E-3FA5-CD6D-8D2D2CEAE9BC}"/>
              </a:ext>
            </a:extLst>
          </p:cNvPr>
          <p:cNvSpPr txBox="1"/>
          <p:nvPr/>
        </p:nvSpPr>
        <p:spPr>
          <a:xfrm>
            <a:off x="444571" y="2875259"/>
            <a:ext cx="9200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Younger employees leave more (Below 30): </a:t>
            </a:r>
            <a:r>
              <a:rPr lang="en-US" dirty="0"/>
              <a:t>Offer growth, learning, facilities, etc.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BD7838-D362-B114-8809-9B3C567FA927}"/>
              </a:ext>
            </a:extLst>
          </p:cNvPr>
          <p:cNvSpPr txBox="1"/>
          <p:nvPr/>
        </p:nvSpPr>
        <p:spPr>
          <a:xfrm>
            <a:off x="434741" y="3273691"/>
            <a:ext cx="88370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Fix Work-Life Balance Issues: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Promote balance through flexible work policies</a:t>
            </a:r>
            <a:r>
              <a:rPr lang="en-US" dirty="0"/>
              <a:t>.</a:t>
            </a:r>
          </a:p>
          <a:p>
            <a:r>
              <a:rPr lang="en-US" dirty="0"/>
              <a:t>Low balance = more Overtime = more quitting.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B92DE0-C9CB-5B0B-8348-66771442D7CD}"/>
              </a:ext>
            </a:extLst>
          </p:cNvPr>
          <p:cNvSpPr txBox="1"/>
          <p:nvPr/>
        </p:nvSpPr>
        <p:spPr>
          <a:xfrm>
            <a:off x="434741" y="3995288"/>
            <a:ext cx="91566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HR &amp; R&amp;D Teams: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These teams keep both balance and low attrition.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/>
              <a:t>Copy their good management and implement the same to other teams.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80B430-D256-6532-2C0E-D9D01BA03DFC}"/>
              </a:ext>
            </a:extLst>
          </p:cNvPr>
          <p:cNvSpPr txBox="1"/>
          <p:nvPr/>
        </p:nvSpPr>
        <p:spPr>
          <a:xfrm>
            <a:off x="444570" y="4670719"/>
            <a:ext cx="99284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Link Engagement to Performance: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Track and reward engagement,</a:t>
            </a:r>
            <a:endParaRPr lang="en-US" dirty="0"/>
          </a:p>
          <a:p>
            <a:r>
              <a:rPr lang="en-US" dirty="0"/>
              <a:t>Those who feel involved and have good relationships perform better.</a:t>
            </a:r>
          </a:p>
        </p:txBody>
      </p:sp>
    </p:spTree>
    <p:extLst>
      <p:ext uri="{BB962C8B-B14F-4D97-AF65-F5344CB8AC3E}">
        <p14:creationId xmlns:p14="http://schemas.microsoft.com/office/powerpoint/2010/main" val="2214592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2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3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4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5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6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7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8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9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392</TotalTime>
  <Words>572</Words>
  <Application>Microsoft Office PowerPoint</Application>
  <PresentationFormat>Widescreen</PresentationFormat>
  <Paragraphs>62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Century Gothic</vt:lpstr>
      <vt:lpstr>Wingdings 3</vt:lpstr>
      <vt:lpstr>Wisp</vt:lpstr>
      <vt:lpstr>DATA SET</vt:lpstr>
      <vt:lpstr>SQL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Ram Babu Jaiswal</dc:creator>
  <cp:lastModifiedBy>Ram Babu Jaiswal</cp:lastModifiedBy>
  <cp:revision>6</cp:revision>
  <dcterms:created xsi:type="dcterms:W3CDTF">2025-06-12T14:28:33Z</dcterms:created>
  <dcterms:modified xsi:type="dcterms:W3CDTF">2025-06-14T04:56:16Z</dcterms:modified>
</cp:coreProperties>
</file>

<file path=docProps/thumbnail.jpeg>
</file>